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8"/>
  </p:notesMasterIdLst>
  <p:sldIdLst>
    <p:sldId id="256" r:id="rId2"/>
    <p:sldId id="257" r:id="rId3"/>
    <p:sldId id="262" r:id="rId4"/>
    <p:sldId id="260" r:id="rId5"/>
    <p:sldId id="261" r:id="rId6"/>
    <p:sldId id="258" r:id="rId7"/>
    <p:sldId id="272" r:id="rId8"/>
    <p:sldId id="267" r:id="rId9"/>
    <p:sldId id="268" r:id="rId10"/>
    <p:sldId id="266" r:id="rId11"/>
    <p:sldId id="263" r:id="rId12"/>
    <p:sldId id="264" r:id="rId13"/>
    <p:sldId id="265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709"/>
  </p:normalViewPr>
  <p:slideViewPr>
    <p:cSldViewPr snapToGrid="0" snapToObjects="1">
      <p:cViewPr varScale="1">
        <p:scale>
          <a:sx n="70" d="100"/>
          <a:sy n="70" d="100"/>
        </p:scale>
        <p:origin x="18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E7C43-4658-3D4D-BC36-E7EF5301C95A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80FD6-7A91-3C40-9EB9-AF37B617A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6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and B:</a:t>
            </a:r>
            <a:r>
              <a:rPr lang="en-US" baseline="0" dirty="0" smtClean="0"/>
              <a:t> </a:t>
            </a:r>
            <a:r>
              <a:rPr lang="en-US" dirty="0" smtClean="0"/>
              <a:t>Population of experiments in literature</a:t>
            </a:r>
          </a:p>
          <a:p>
            <a:r>
              <a:rPr lang="en-US" dirty="0" smtClean="0"/>
              <a:t>C and D: </a:t>
            </a:r>
            <a:r>
              <a:rPr lang="en-US" dirty="0" err="1" smtClean="0"/>
              <a:t>ChIP</a:t>
            </a:r>
            <a:r>
              <a:rPr lang="en-US" dirty="0" smtClean="0"/>
              <a:t> layer troubleshooting, measures consistency issues</a:t>
            </a:r>
            <a:r>
              <a:rPr lang="en-US" baseline="0" dirty="0" smtClean="0"/>
              <a:t> between replicates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80FD6-7A91-3C40-9EB9-AF37B617AB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Population distribution. Peaks overlapping with Exon, Intergenic, Intron, Promoter or Union DHS.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80FD6-7A91-3C40-9EB9-AF37B617AB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75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peaks (Top</a:t>
            </a:r>
            <a:r>
              <a:rPr lang="en-US" baseline="0" dirty="0" smtClean="0"/>
              <a:t> 5000) by MACS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80FD6-7A91-3C40-9EB9-AF37B617AB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91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5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2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47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7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4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2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2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7D36A9F-5BF8-8340-A0AC-79D214B18ECB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03300F0-724A-CD41-910F-D79E84F54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2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67.159.92.22:420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67.159.92.22:420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istrome.org/db/#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500053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Developing a Web-Interface for </a:t>
            </a:r>
            <a:r>
              <a:rPr lang="en-US" dirty="0" err="1" smtClean="0"/>
              <a:t>ChIP-seq</a:t>
            </a:r>
            <a:r>
              <a:rPr lang="en-US" dirty="0" smtClean="0"/>
              <a:t> QC and Comparative </a:t>
            </a:r>
            <a:r>
              <a:rPr lang="en-US" dirty="0" err="1" smtClean="0"/>
              <a:t>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Reddy Lab Meeting</a:t>
            </a:r>
          </a:p>
          <a:p>
            <a:r>
              <a:rPr lang="en-US" dirty="0" smtClean="0"/>
              <a:t>August 23</a:t>
            </a:r>
            <a:r>
              <a:rPr lang="en-US" baseline="30000" dirty="0" smtClean="0"/>
              <a:t>rd</a:t>
            </a:r>
            <a:r>
              <a:rPr lang="en-US" dirty="0" smtClean="0"/>
              <a:t>, 2017</a:t>
            </a:r>
          </a:p>
          <a:p>
            <a:r>
              <a:rPr lang="en-US" dirty="0" smtClean="0"/>
              <a:t>Darryl Yan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0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52" y="1197610"/>
            <a:ext cx="9740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39" y="169817"/>
            <a:ext cx="8330249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990600"/>
            <a:ext cx="9880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728" y="570956"/>
            <a:ext cx="7713981" cy="5441306"/>
          </a:xfrm>
          <a:prstGeom prst="rect">
            <a:avLst/>
          </a:prstGeom>
        </p:spPr>
      </p:pic>
      <p:sp>
        <p:nvSpPr>
          <p:cNvPr id="2" name="Left Brace 1"/>
          <p:cNvSpPr/>
          <p:nvPr/>
        </p:nvSpPr>
        <p:spPr>
          <a:xfrm>
            <a:off x="1620982" y="969818"/>
            <a:ext cx="457200" cy="15517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/>
          <p:cNvSpPr/>
          <p:nvPr/>
        </p:nvSpPr>
        <p:spPr>
          <a:xfrm>
            <a:off x="1620982" y="2784763"/>
            <a:ext cx="457200" cy="21890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1620982" y="5237018"/>
            <a:ext cx="457200" cy="6234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534" y="1422506"/>
            <a:ext cx="96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Reads Layer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5534" y="3556106"/>
            <a:ext cx="96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ChIP</a:t>
            </a:r>
            <a:endParaRPr lang="en-US" dirty="0" smtClean="0"/>
          </a:p>
          <a:p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5534" y="5259953"/>
            <a:ext cx="96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Annot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00446" y="166553"/>
            <a:ext cx="5708469" cy="3017520"/>
            <a:chOff x="2821577" y="216496"/>
            <a:chExt cx="6999489" cy="43001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1577" y="216496"/>
              <a:ext cx="6999489" cy="393078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767943" y="4147282"/>
              <a:ext cx="3317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Figure 1: </a:t>
              </a:r>
              <a:r>
                <a:rPr lang="en-US" dirty="0" err="1" smtClean="0"/>
                <a:t>CistromeDB</a:t>
              </a:r>
              <a:r>
                <a:rPr lang="en-US" dirty="0" smtClean="0"/>
                <a:t> QC report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0446" y="3591108"/>
            <a:ext cx="7315200" cy="3097075"/>
            <a:chOff x="300446" y="3591108"/>
            <a:chExt cx="7546380" cy="3247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446" y="3591108"/>
              <a:ext cx="7546380" cy="257338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887815" y="6191794"/>
              <a:ext cx="302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Figure 2: </a:t>
              </a:r>
              <a:r>
                <a:rPr lang="en-US" dirty="0" err="1" smtClean="0"/>
                <a:t>CistromeDB</a:t>
              </a:r>
              <a:r>
                <a:rPr lang="en-US" dirty="0" smtClean="0"/>
                <a:t> displays sample info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1" y="235217"/>
            <a:ext cx="5564776" cy="13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3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79714" y="3762102"/>
            <a:ext cx="10632492" cy="2706450"/>
            <a:chOff x="910099" y="3762102"/>
            <a:chExt cx="10702107" cy="28315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099" y="3762102"/>
              <a:ext cx="10702107" cy="215537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26952" y="5917473"/>
              <a:ext cx="3396343" cy="676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Figure 5. QC motifs computed from </a:t>
              </a:r>
              <a:r>
                <a:rPr lang="en-US" dirty="0" err="1" smtClean="0"/>
                <a:t>ChiLin</a:t>
              </a:r>
              <a:r>
                <a:rPr lang="en-US" dirty="0" smtClean="0"/>
                <a:t> pipeline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98171" y="193037"/>
            <a:ext cx="8930020" cy="3569065"/>
            <a:chOff x="1672047" y="193037"/>
            <a:chExt cx="9099836" cy="356906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2047" y="193037"/>
              <a:ext cx="9099836" cy="295129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73691" y="3115771"/>
              <a:ext cx="3644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Figure 4. Top putative targets by regulatory potential score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60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>
          <a:xfrm>
            <a:off x="7946144" y="2476534"/>
            <a:ext cx="853253" cy="324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/>
        </p:nvSpPr>
        <p:spPr>
          <a:xfrm>
            <a:off x="8303810" y="705392"/>
            <a:ext cx="32280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ChIP</a:t>
            </a:r>
            <a:r>
              <a:rPr lang="en-US" dirty="0" smtClean="0"/>
              <a:t>-DB (v2.0)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397" y="1397726"/>
            <a:ext cx="2236905" cy="2468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0000">
            <a:off x="4312844" y="1653905"/>
            <a:ext cx="3589947" cy="19565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89" y="1397726"/>
            <a:ext cx="2500243" cy="515252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11379" y="2476534"/>
            <a:ext cx="600891" cy="320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2"/>
          </p:cNvPr>
          <p:cNvSpPr txBox="1"/>
          <p:nvPr/>
        </p:nvSpPr>
        <p:spPr>
          <a:xfrm>
            <a:off x="514271" y="705392"/>
            <a:ext cx="32280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Datasets on HARDAC</a:t>
            </a:r>
            <a:endParaRPr lang="en-US" dirty="0"/>
          </a:p>
        </p:txBody>
      </p:sp>
      <p:sp>
        <p:nvSpPr>
          <p:cNvPr id="15" name="TextBox 14">
            <a:hlinkClick r:id="rId2"/>
          </p:cNvPr>
          <p:cNvSpPr txBox="1"/>
          <p:nvPr/>
        </p:nvSpPr>
        <p:spPr>
          <a:xfrm>
            <a:off x="4656986" y="2107202"/>
            <a:ext cx="29016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/>
              <a:t>ChiLin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328" y="4515214"/>
            <a:ext cx="2035041" cy="20350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270" y="5087368"/>
            <a:ext cx="2867723" cy="89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3" y="303645"/>
            <a:ext cx="5833596" cy="3286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9394" y="303645"/>
            <a:ext cx="49183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ChIP-seq</a:t>
            </a:r>
            <a:r>
              <a:rPr lang="en-US" dirty="0" smtClean="0"/>
              <a:t> quality control (QC) guidelines: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9395" y="914399"/>
            <a:ext cx="4918364" cy="5355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 smtClean="0"/>
              <a:t>PCR Bottleneck Coefficient (PBC): </a:t>
            </a:r>
            <a:r>
              <a:rPr lang="en-US" dirty="0" smtClean="0"/>
              <a:t>Measure of PCR </a:t>
            </a:r>
            <a:r>
              <a:rPr lang="en-US" dirty="0" smtClean="0"/>
              <a:t>Bias + Library Complexity. </a:t>
            </a:r>
            <a:r>
              <a:rPr lang="en-US" dirty="0" smtClean="0"/>
              <a:t>Current ENCODE data standards recommend a PBC &gt; 0.9.</a:t>
            </a:r>
          </a:p>
          <a:p>
            <a:endParaRPr lang="en-US" dirty="0"/>
          </a:p>
          <a:p>
            <a:r>
              <a:rPr lang="en-US" u="sng" dirty="0" smtClean="0"/>
              <a:t>Fraction of Reads in Peaks (</a:t>
            </a:r>
            <a:r>
              <a:rPr lang="en-US" u="sng" dirty="0" err="1" smtClean="0"/>
              <a:t>FRiP</a:t>
            </a:r>
            <a:r>
              <a:rPr lang="en-US" u="sng" dirty="0" smtClean="0"/>
              <a:t>): </a:t>
            </a:r>
            <a:r>
              <a:rPr lang="en-US" dirty="0" smtClean="0"/>
              <a:t>Measure of global enrichment. ENCODE scrutinizes experiments under that have a </a:t>
            </a:r>
            <a:r>
              <a:rPr lang="en-US" dirty="0" err="1" smtClean="0"/>
              <a:t>FRiP</a:t>
            </a:r>
            <a:r>
              <a:rPr lang="en-US" dirty="0" smtClean="0"/>
              <a:t> &lt; 1% (w/ exceptions). </a:t>
            </a:r>
          </a:p>
          <a:p>
            <a:endParaRPr lang="en-US" dirty="0" smtClean="0"/>
          </a:p>
          <a:p>
            <a:r>
              <a:rPr lang="en-US" u="sng" dirty="0" smtClean="0"/>
              <a:t>Non-Redundant Fraction (NRF): </a:t>
            </a:r>
            <a:r>
              <a:rPr lang="en-US" dirty="0" smtClean="0"/>
              <a:t>Library complexity, NRF &gt; 0.8 are compliant.</a:t>
            </a:r>
          </a:p>
          <a:p>
            <a:endParaRPr lang="en-US" dirty="0"/>
          </a:p>
          <a:p>
            <a:r>
              <a:rPr lang="en-US" u="sng" dirty="0" smtClean="0"/>
              <a:t>Normalized Strand Coefficient (NSC) and Relative Strand Correlation (RSC): </a:t>
            </a:r>
            <a:r>
              <a:rPr lang="en-US" dirty="0" smtClean="0"/>
              <a:t>Measures signal to noise ratio in strand cross-correlation analysis. </a:t>
            </a:r>
            <a:r>
              <a:rPr lang="en-US" dirty="0" smtClean="0"/>
              <a:t> </a:t>
            </a:r>
            <a:r>
              <a:rPr lang="en-US" dirty="0" err="1" smtClean="0"/>
              <a:t>Addt’nl</a:t>
            </a:r>
            <a:r>
              <a:rPr lang="en-US" dirty="0" smtClean="0"/>
              <a:t> </a:t>
            </a:r>
            <a:r>
              <a:rPr lang="en-US" dirty="0" smtClean="0"/>
              <a:t>replicates required for NSC &lt; 1.05 and RSC &lt; 0.8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541358"/>
            <a:ext cx="7729728" cy="1188720"/>
          </a:xfrm>
        </p:spPr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231644"/>
            <a:ext cx="7729728" cy="3101983"/>
          </a:xfrm>
        </p:spPr>
        <p:txBody>
          <a:bodyPr/>
          <a:lstStyle/>
          <a:p>
            <a:r>
              <a:rPr lang="en-US" dirty="0" smtClean="0"/>
              <a:t>Develop a publicly accessible and interactive web-interface for displaying </a:t>
            </a:r>
            <a:r>
              <a:rPr lang="en-US" dirty="0" err="1" smtClean="0"/>
              <a:t>ChIP-seq</a:t>
            </a:r>
            <a:r>
              <a:rPr lang="en-US" dirty="0" smtClean="0"/>
              <a:t> quality metrics and data visualizations to help researchers and lab technicians evaluate the performance of their experiments.</a:t>
            </a:r>
          </a:p>
          <a:p>
            <a:r>
              <a:rPr lang="en-US" dirty="0" smtClean="0"/>
              <a:t>Compare the individual metrics of target experiments with previously analyzed datasets, contextualizing the values observed.</a:t>
            </a:r>
          </a:p>
          <a:p>
            <a:r>
              <a:rPr lang="en-US" u="sng" dirty="0" smtClean="0"/>
              <a:t>Attempt</a:t>
            </a:r>
            <a:r>
              <a:rPr lang="en-US" dirty="0" smtClean="0"/>
              <a:t> to devise a metric that can assess overall experiment quality consistently across experiments.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0594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83" y="1413933"/>
            <a:ext cx="5852583" cy="1517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3" y="3759199"/>
            <a:ext cx="6645847" cy="1995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734" y="1413933"/>
            <a:ext cx="3394231" cy="4059767"/>
          </a:xfrm>
          <a:prstGeom prst="rect">
            <a:avLst/>
          </a:prstGeom>
        </p:spPr>
      </p:pic>
      <p:sp>
        <p:nvSpPr>
          <p:cNvPr id="11" name="TextBox 10">
            <a:hlinkClick r:id="rId5"/>
          </p:cNvPr>
          <p:cNvSpPr txBox="1"/>
          <p:nvPr/>
        </p:nvSpPr>
        <p:spPr>
          <a:xfrm>
            <a:off x="3135841" y="216352"/>
            <a:ext cx="71315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ChIP</a:t>
            </a:r>
            <a:r>
              <a:rPr lang="en-US" dirty="0" smtClean="0"/>
              <a:t>-DB Initial Release (v1.0)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21225"/>
            <a:ext cx="7729728" cy="1188720"/>
          </a:xfrm>
        </p:spPr>
        <p:txBody>
          <a:bodyPr/>
          <a:lstStyle/>
          <a:p>
            <a:r>
              <a:rPr lang="en-US" smtClean="0"/>
              <a:t>How CHIP-DB 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003" y="1909911"/>
            <a:ext cx="4711530" cy="4203021"/>
          </a:xfrm>
        </p:spPr>
        <p:txBody>
          <a:bodyPr/>
          <a:lstStyle/>
          <a:p>
            <a:r>
              <a:rPr lang="en-US" dirty="0" smtClean="0"/>
              <a:t>MEAN (MongoDB, </a:t>
            </a:r>
            <a:r>
              <a:rPr lang="en-US" dirty="0" err="1" smtClean="0"/>
              <a:t>ExpressJS</a:t>
            </a:r>
            <a:r>
              <a:rPr lang="en-US" dirty="0" smtClean="0"/>
              <a:t>, Angular 2, and </a:t>
            </a:r>
            <a:r>
              <a:rPr lang="en-US" dirty="0" err="1" smtClean="0"/>
              <a:t>Node.js</a:t>
            </a:r>
            <a:r>
              <a:rPr lang="en-US" dirty="0" smtClean="0"/>
              <a:t>) application running on a Duke Machine. </a:t>
            </a:r>
          </a:p>
          <a:p>
            <a:r>
              <a:rPr lang="en-US" dirty="0" smtClean="0"/>
              <a:t>Intended to be </a:t>
            </a:r>
            <a:r>
              <a:rPr lang="en-US" dirty="0" smtClean="0"/>
              <a:t>simple. </a:t>
            </a:r>
            <a:r>
              <a:rPr lang="en-US" dirty="0"/>
              <a:t>S</a:t>
            </a:r>
            <a:r>
              <a:rPr lang="en-US" dirty="0" smtClean="0"/>
              <a:t>earch-and-view </a:t>
            </a:r>
            <a:r>
              <a:rPr lang="en-US" dirty="0" smtClean="0"/>
              <a:t>the quality </a:t>
            </a:r>
            <a:r>
              <a:rPr lang="en-US" dirty="0" smtClean="0"/>
              <a:t>metrics per experiment, </a:t>
            </a:r>
            <a:r>
              <a:rPr lang="en-US" dirty="0" smtClean="0"/>
              <a:t>highlighting according to current data standards.</a:t>
            </a:r>
          </a:p>
          <a:p>
            <a:r>
              <a:rPr lang="en-US" dirty="0" smtClean="0"/>
              <a:t>The data is pre-compiled using personal Python and Bash scripts from HARDAC.</a:t>
            </a:r>
          </a:p>
          <a:p>
            <a:r>
              <a:rPr lang="en-US" dirty="0" smtClean="0"/>
              <a:t>No automation, must run scripts and update data every time new data comes in (2-4 hour process).</a:t>
            </a:r>
          </a:p>
          <a:p>
            <a:r>
              <a:rPr lang="en-US" dirty="0" smtClean="0"/>
              <a:t>Includes a ”fingerprint analysis” from </a:t>
            </a:r>
            <a:r>
              <a:rPr lang="en-US" dirty="0" err="1" smtClean="0"/>
              <a:t>deepTools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533" y="1909911"/>
            <a:ext cx="6812840" cy="346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68" y="211880"/>
            <a:ext cx="7882467" cy="1390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585" y="1811866"/>
            <a:ext cx="6662482" cy="46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701" y="665088"/>
            <a:ext cx="7729728" cy="1188720"/>
          </a:xfrm>
        </p:spPr>
        <p:txBody>
          <a:bodyPr/>
          <a:lstStyle/>
          <a:p>
            <a:r>
              <a:rPr lang="en-US" dirty="0" smtClean="0"/>
              <a:t>CWL Pipeline VS. Chilin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QC’s from all reads.</a:t>
            </a:r>
          </a:p>
          <a:p>
            <a:r>
              <a:rPr lang="en-US" dirty="0" smtClean="0"/>
              <a:t>Bowtie(2) aligner.</a:t>
            </a:r>
          </a:p>
          <a:p>
            <a:r>
              <a:rPr lang="en-US" dirty="0" smtClean="0"/>
              <a:t>Separate processing of data and QCs.</a:t>
            </a:r>
          </a:p>
          <a:p>
            <a:r>
              <a:rPr lang="en-US" dirty="0" smtClean="0"/>
              <a:t>Implemented in CWL.</a:t>
            </a:r>
          </a:p>
          <a:p>
            <a:r>
              <a:rPr lang="en-US" dirty="0" smtClean="0"/>
              <a:t>SPP analysis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QC’s from subsampling the first 4 million uniquely mapped reads.</a:t>
            </a:r>
          </a:p>
          <a:p>
            <a:r>
              <a:rPr lang="en-US" dirty="0" smtClean="0"/>
              <a:t>Default BWA aligner (can specify)</a:t>
            </a:r>
          </a:p>
          <a:p>
            <a:r>
              <a:rPr lang="en-US" dirty="0" smtClean="0"/>
              <a:t>Automated QC generation</a:t>
            </a:r>
          </a:p>
          <a:p>
            <a:r>
              <a:rPr lang="en-US" dirty="0" smtClean="0"/>
              <a:t>Mycoplasma (configurable to other genome) check using 100,000 subsample.</a:t>
            </a:r>
          </a:p>
          <a:p>
            <a:r>
              <a:rPr lang="en-US" dirty="0" smtClean="0"/>
              <a:t>‘Blacklist’ overlapping ratio.</a:t>
            </a:r>
          </a:p>
          <a:p>
            <a:r>
              <a:rPr lang="en-US" dirty="0" smtClean="0"/>
              <a:t>‘QC atlas’ (thresholds) for data judgment. </a:t>
            </a:r>
          </a:p>
          <a:p>
            <a:r>
              <a:rPr lang="en-US" dirty="0" smtClean="0"/>
              <a:t>Union DHS sites from ENCODE.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1912" y="2258291"/>
            <a:ext cx="1133579" cy="379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CWL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6338315" y="2258291"/>
            <a:ext cx="1240121" cy="379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ChiLin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0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39" y="541382"/>
            <a:ext cx="5613683" cy="536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99" y="541382"/>
            <a:ext cx="4963341" cy="53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14" y="493303"/>
            <a:ext cx="9728200" cy="252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14" y="3316877"/>
            <a:ext cx="9728200" cy="308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5287</TotalTime>
  <Words>460</Words>
  <Application>Microsoft Macintosh PowerPoint</Application>
  <PresentationFormat>Widescreen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Gill Sans MT</vt:lpstr>
      <vt:lpstr>Arial</vt:lpstr>
      <vt:lpstr>Parcel</vt:lpstr>
      <vt:lpstr>Developing a Web-Interface for ChIP-seq QC and Comparative AnalysIs</vt:lpstr>
      <vt:lpstr>PowerPoint Presentation</vt:lpstr>
      <vt:lpstr>Proposal</vt:lpstr>
      <vt:lpstr>PowerPoint Presentation</vt:lpstr>
      <vt:lpstr>How CHIP-DB Works</vt:lpstr>
      <vt:lpstr>PowerPoint Presentation</vt:lpstr>
      <vt:lpstr>CWL Pipeline VS. Chilin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Web-Interface for ChIP-seq QC and Comparative AnalysIs</dc:title>
  <dc:creator>Darryl Yan</dc:creator>
  <cp:lastModifiedBy>Darryl Yan</cp:lastModifiedBy>
  <cp:revision>35</cp:revision>
  <dcterms:created xsi:type="dcterms:W3CDTF">2017-08-14T13:51:55Z</dcterms:created>
  <dcterms:modified xsi:type="dcterms:W3CDTF">2017-08-22T20:25:07Z</dcterms:modified>
</cp:coreProperties>
</file>